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sldIdLst>
    <p:sldId id="284" r:id="rId3"/>
    <p:sldId id="259" r:id="rId4"/>
    <p:sldId id="264" r:id="rId5"/>
    <p:sldId id="267" r:id="rId6"/>
    <p:sldId id="265" r:id="rId7"/>
    <p:sldId id="266" r:id="rId8"/>
    <p:sldId id="269" r:id="rId9"/>
    <p:sldId id="270" r:id="rId10"/>
    <p:sldId id="271" r:id="rId11"/>
    <p:sldId id="268" r:id="rId12"/>
    <p:sldId id="282" r:id="rId13"/>
    <p:sldId id="283" r:id="rId14"/>
    <p:sldId id="285" r:id="rId15"/>
    <p:sldId id="286" r:id="rId16"/>
    <p:sldId id="287" r:id="rId17"/>
    <p:sldId id="263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09" autoAdjust="0"/>
  </p:normalViewPr>
  <p:slideViewPr>
    <p:cSldViewPr snapToGrid="0">
      <p:cViewPr>
        <p:scale>
          <a:sx n="100" d="100"/>
          <a:sy n="100" d="100"/>
        </p:scale>
        <p:origin x="-296" y="6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134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089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053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263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13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90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42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8233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8623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590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2541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29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F62D939-E63C-4354-8798-5A6A6C18C2B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7CEC6FE-4BDD-4C35-9535-72F7BDBE25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562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48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Работа воспитателя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старше-подготовительной</a:t>
            </a:r>
            <a:r>
              <a:rPr lang="ru-RU" b="1" dirty="0" smtClean="0">
                <a:solidFill>
                  <a:srgbClr val="7030A0"/>
                </a:solidFill>
              </a:rPr>
              <a:t> группы </a:t>
            </a:r>
            <a:r>
              <a:rPr lang="ru-RU" b="1" dirty="0" err="1" smtClean="0">
                <a:solidFill>
                  <a:srgbClr val="7030A0"/>
                </a:solidFill>
              </a:rPr>
              <a:t>Начоевой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Рометы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Сараждиновны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Тема: «ДЕНЬ ДОБРА И УВАЖЕНИЯ»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Цель: прививать детям уважительное отношение к старшему поколению, научить делать поделки и аппликации для бабушек и дедушек.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Октябрь 2023года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14F041-06C3-4ABA-977D-464292E3F095}"/>
              </a:ext>
            </a:extLst>
          </p:cNvPr>
          <p:cNvSpPr txBox="1"/>
          <p:nvPr/>
        </p:nvSpPr>
        <p:spPr>
          <a:xfrm>
            <a:off x="5176911" y="590843"/>
            <a:ext cx="37286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Проблемная ситуация: «Как мы можем порадовать наших бабушек и дедушек?»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Можно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выразить простое человеческое внимание – и разглаживаются морщинки у глаз, светлее становится взгляд, теплее на сердце пожилого человека.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5124" name="Picture 4" descr="C:\Users\Лара\Desktop\фото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650" y="340467"/>
            <a:ext cx="3195163" cy="530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22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0FD817-B2F0-4A14-8251-FFDA002220F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94959" y="1014632"/>
            <a:ext cx="3538025" cy="347823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Седина пусть пробежалась,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То – от мудрости лишь след…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Ваше сердце не остыло –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Будто вам лишь 20 лет!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Никогда не унывайте,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Не пристало унывать!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Вы душою молодые…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Говорим </a:t>
            </a: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вам: так</a:t>
            </a: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держать! </a:t>
            </a:r>
            <a:endParaRPr lang="ru-RU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C:\Users\Лара\Desktop\фот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82" y="600504"/>
            <a:ext cx="3765468" cy="5231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15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Загадка 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ctr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Не молода совсем она,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А как глаза искрятся!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А руки добрые её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Работы не боятся.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Я напишу её портрет,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Оставлю лучших ей конфет,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Скажу, друзья, вам не тая,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Ведь это — … </a:t>
            </a:r>
            <a:r>
              <a:rPr lang="ru-RU" sz="2000" b="0" i="1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(бабушка моя)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2" descr="C:\Users\Лара\Desktop\фо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244" y="1615333"/>
            <a:ext cx="3774333" cy="4182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44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Наши подарки для бабушек и дедушек</a:t>
            </a:r>
          </a:p>
        </p:txBody>
      </p:sp>
      <p:pic>
        <p:nvPicPr>
          <p:cNvPr id="3074" name="Picture 2" descr="https://sun1-91.userapi.com/impg/P8VQD8AzjaN7onC7JQ3Cr-Q3ydwgJVZMvXbsBQ/c4kiD6_k73o.jpg?size=604x453&amp;quality=95&amp;sign=d33ea228a2b8fe5e763f97b861ee4831&amp;c_uniq_tag=npROZlDCFqG5kJx00EWwDsZ-M3dJM2-kVI3gbgEhhKg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57" y="0"/>
            <a:ext cx="5103994" cy="276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а\Desktop\фото\IMG-20240213-WA0172.jpg"/>
          <p:cNvPicPr>
            <a:picLocks noChangeAspect="1" noChangeArrowheads="1"/>
          </p:cNvPicPr>
          <p:nvPr/>
        </p:nvPicPr>
        <p:blipFill>
          <a:blip r:embed="rId2"/>
          <a:srcRect b="6842"/>
          <a:stretch>
            <a:fillRect/>
          </a:stretch>
        </p:blipFill>
        <p:spPr bwMode="auto">
          <a:xfrm>
            <a:off x="5499100" y="452419"/>
            <a:ext cx="2659677" cy="4207356"/>
          </a:xfrm>
          <a:prstGeom prst="rect">
            <a:avLst/>
          </a:prstGeom>
          <a:noFill/>
        </p:spPr>
      </p:pic>
      <p:pic>
        <p:nvPicPr>
          <p:cNvPr id="2052" name="Picture 4" descr="C:\Users\Лара\Desktop\фото\IMG-20240213-WA0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142875"/>
            <a:ext cx="2330450" cy="4212000"/>
          </a:xfrm>
          <a:prstGeom prst="rect">
            <a:avLst/>
          </a:prstGeom>
          <a:noFill/>
        </p:spPr>
      </p:pic>
      <p:pic>
        <p:nvPicPr>
          <p:cNvPr id="2054" name="Picture 6" descr="C:\Users\Лара\Desktop\фото\IMG-20240213-WA02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549275"/>
            <a:ext cx="2180250" cy="44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Лара\Desktop\фото\IMG-20240213-WA0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92075"/>
            <a:ext cx="2647950" cy="4284000"/>
          </a:xfrm>
          <a:prstGeom prst="rect">
            <a:avLst/>
          </a:prstGeom>
          <a:noFill/>
        </p:spPr>
      </p:pic>
      <p:pic>
        <p:nvPicPr>
          <p:cNvPr id="43012" name="Picture 4" descr="C:\Users\Лара\Desktop\фото\IMG-20240213-WA0196.jpg"/>
          <p:cNvPicPr>
            <a:picLocks noChangeAspect="1" noChangeArrowheads="1"/>
          </p:cNvPicPr>
          <p:nvPr/>
        </p:nvPicPr>
        <p:blipFill>
          <a:blip r:embed="rId3"/>
          <a:srcRect l="-21993"/>
          <a:stretch>
            <a:fillRect/>
          </a:stretch>
        </p:blipFill>
        <p:spPr bwMode="auto">
          <a:xfrm>
            <a:off x="2990906" y="1943100"/>
            <a:ext cx="5810611" cy="405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314799" y="368820"/>
            <a:ext cx="8514402" cy="612036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B83885-4CA4-4383-9669-94D77976FACF}"/>
              </a:ext>
            </a:extLst>
          </p:cNvPr>
          <p:cNvSpPr txBox="1"/>
          <p:nvPr/>
        </p:nvSpPr>
        <p:spPr>
          <a:xfrm>
            <a:off x="3045506" y="2184828"/>
            <a:ext cx="3728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!</a:t>
            </a:r>
            <a:r>
              <a:rPr lang="ru-RU" sz="4400" b="1" dirty="0">
                <a:solidFill>
                  <a:schemeClr val="tx2"/>
                </a:solidFill>
                <a:latin typeface="Book Antiqua" panose="02040602050305030304" pitchFamily="18" charset="0"/>
              </a:rPr>
              <a:t> Спасибо</a:t>
            </a:r>
            <a:r>
              <a:rPr lang="ru-RU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 за внимание!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B3F1B9-A4BC-45AF-BCDC-4481BCDA2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52" y="295422"/>
            <a:ext cx="7358360" cy="539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0FD817-B2F0-4A14-8251-FFDA002220F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94959" y="1014632"/>
            <a:ext cx="3538025" cy="347823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Седина пусть пробежалась,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То – от мудрости лишь след…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Ваше сердце не остыло –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Будто вам лишь 20 лет!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Никогда не унывайте,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Не пристало унывать!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Вы душою молодые…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Говорим </a:t>
            </a: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вам: так</a:t>
            </a: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держать! </a:t>
            </a:r>
            <a:endParaRPr lang="ru-RU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Лара\Desktop\фот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71" y="254571"/>
            <a:ext cx="4667097" cy="5465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15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409312-EC15-4DBC-99B6-D78D2B01962D}"/>
              </a:ext>
            </a:extLst>
          </p:cNvPr>
          <p:cNvSpPr txBox="1"/>
          <p:nvPr/>
        </p:nvSpPr>
        <p:spPr>
          <a:xfrm>
            <a:off x="5008098" y="590843"/>
            <a:ext cx="37286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Проблемная ситуация: «Почему День пожилого человека отмечают осенью?»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Осень! Тихо шелестят листья за окнами, природа приходит в состояние умиротворенности и покоя. Возраст зрелых, мудрых людей часто называют осенью жизни. Ведь в жизни людей наступает пора, когда бурные годы весны, молодости остались чуть позади. Она красивая и величавая, мудрая и спокойная.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C:\Users\Лара\Desktop\фото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646" y="288588"/>
            <a:ext cx="4630365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Родственные связи</a:t>
            </a: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r>
              <a:rPr lang="ru-RU" sz="2000" dirty="0">
                <a:latin typeface="Book Antiqua" panose="02040602050305030304" pitchFamily="18" charset="0"/>
              </a:rPr>
              <a:t>Кто же такие бабушки и дедушки?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Это родители ваших мамы и папы! Мама и папа – сыновья и дочки ваших бабушек и дедушек. А вы, ребята, для них внуки.</a:t>
            </a:r>
          </a:p>
        </p:txBody>
      </p:sp>
      <p:pic>
        <p:nvPicPr>
          <p:cNvPr id="3075" name="Picture 3" descr="C:\Users\Лара\Desktop\фото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757" y="224480"/>
            <a:ext cx="3696511" cy="570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89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Д/и «Скажи наоборот»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Молодой дедушка - … </a:t>
            </a:r>
          </a:p>
          <a:p>
            <a:pPr algn="just"/>
            <a:endParaRPr lang="ru-RU" sz="2000" b="0" i="0" dirty="0">
              <a:solidFill>
                <a:srgbClr val="111111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Веселая бабушка - …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Быстрый дедушка -…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Добрая бабушка - ….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Высокий дедушка - …</a:t>
            </a:r>
            <a:endParaRPr lang="ru-RU" sz="20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C:\Users\Лара\Desktop\фот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384" y="252918"/>
            <a:ext cx="4139284" cy="540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41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Загадка 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Дедушка и бабушка</a:t>
            </a: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Были молодыми, </a:t>
            </a: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А теперь состарились, </a:t>
            </a: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Стали ... </a:t>
            </a:r>
            <a:r>
              <a:rPr lang="ru-RU" sz="2000" i="1" dirty="0">
                <a:solidFill>
                  <a:srgbClr val="605036"/>
                </a:solidFill>
                <a:latin typeface="Book Antiqua" panose="02040602050305030304" pitchFamily="18" charset="0"/>
              </a:rPr>
              <a:t>(пожилыми)</a:t>
            </a:r>
            <a:endParaRPr lang="ru-RU" sz="2000" b="0" i="0" dirty="0">
              <a:solidFill>
                <a:srgbClr val="605036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7170" name="Picture 2" descr="C:\Users\Лара\Desktop\фот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3736"/>
            <a:ext cx="3560323" cy="5525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09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Загадка 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На портрете парень бравый -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Это дед мой молодой.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И горжусь я им по праву,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Хоть он стал совсем ... </a:t>
            </a:r>
            <a:r>
              <a:rPr lang="ru-RU" sz="2000" b="0" i="1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(седой)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8194" name="Picture 2" descr="C:\Users\Лара\Desktop\фото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45913"/>
            <a:ext cx="4441487" cy="5456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44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Загадка 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ctr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Не молода совсем она,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А как глаза искрятся!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А руки добрые её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Работы не боятся.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Я напишу её портрет,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Оставлю лучших ей конфет,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Скажу, друзья, вам не тая,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Ведь это — … </a:t>
            </a:r>
            <a:r>
              <a:rPr lang="ru-RU" sz="2000" b="0" i="1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(бабушка моя)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C:\Users\Лара\Desktop\фото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200" y="262647"/>
            <a:ext cx="3819711" cy="5193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44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205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Галерея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Лара</cp:lastModifiedBy>
  <cp:revision>71</cp:revision>
  <dcterms:created xsi:type="dcterms:W3CDTF">2019-10-01T16:18:55Z</dcterms:created>
  <dcterms:modified xsi:type="dcterms:W3CDTF">2024-02-28T11:39:38Z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